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70" r:id="rId3"/>
    <p:sldId id="258" r:id="rId4"/>
    <p:sldId id="259" r:id="rId5"/>
    <p:sldId id="260" r:id="rId6"/>
    <p:sldId id="261" r:id="rId7"/>
    <p:sldId id="262" r:id="rId8"/>
    <p:sldId id="263" r:id="rId9"/>
    <p:sldId id="265" r:id="rId10"/>
    <p:sldId id="266" r:id="rId11"/>
    <p:sldId id="269" r:id="rId12"/>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81" d="100"/>
          <a:sy n="81" d="100"/>
        </p:scale>
        <p:origin x="3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0797F149-7C3B-408E-ADC1-FF9102099BBE}"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294F6A8D-95BD-4198-8C82-F963C9BAB16C}" type="slidenum">
              <a:rPr lang="en-GB" smtClean="0"/>
              <a:t>‹#›</a:t>
            </a:fld>
            <a:endParaRPr lang="en-GB"/>
          </a:p>
        </p:txBody>
      </p:sp>
    </p:spTree>
    <p:extLst>
      <p:ext uri="{BB962C8B-B14F-4D97-AF65-F5344CB8AC3E}">
        <p14:creationId xmlns:p14="http://schemas.microsoft.com/office/powerpoint/2010/main" val="3003000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Students should use this lesson to hone their creative writing skills. </a:t>
            </a:r>
            <a:r>
              <a:rPr lang="en-GB"/>
              <a:t>Some students may</a:t>
            </a:r>
            <a:r>
              <a:rPr lang="en-GB" baseline="0"/>
              <a:t> need to start with more basic literacy and then develop the quality of their writing. </a:t>
            </a:r>
            <a:endParaRPr lang="en-GB"/>
          </a:p>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2547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think</a:t>
            </a:r>
            <a:r>
              <a:rPr lang="en-GB" baseline="0" dirty="0"/>
              <a:t> about how the writer has used language to create specific emotions – joy, humour, excitement – whatever they think the writer has achieved.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6</a:t>
            </a:fld>
            <a:endParaRPr lang="en-GB"/>
          </a:p>
        </p:txBody>
      </p:sp>
    </p:spTree>
    <p:extLst>
      <p:ext uri="{BB962C8B-B14F-4D97-AF65-F5344CB8AC3E}">
        <p14:creationId xmlns:p14="http://schemas.microsoft.com/office/powerpoint/2010/main" val="55175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this slide as</a:t>
            </a:r>
            <a:r>
              <a:rPr lang="en-GB" baseline="0" dirty="0"/>
              <a:t> a way of encouraging students to make deliberate choices about language and to focus on the creation of a complete narrative. The Scottish Book Trust holds a 50-word story competition every month and has some excellent examples of 50-word stories.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7</a:t>
            </a:fld>
            <a:endParaRPr lang="en-GB"/>
          </a:p>
        </p:txBody>
      </p:sp>
    </p:spTree>
    <p:extLst>
      <p:ext uri="{BB962C8B-B14F-4D97-AF65-F5344CB8AC3E}">
        <p14:creationId xmlns:p14="http://schemas.microsoft.com/office/powerpoint/2010/main" val="2106403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Encourage students to think about the many different areas of London – you can link this to their 19</a:t>
            </a:r>
            <a:r>
              <a:rPr lang="en-GB" baseline="0" dirty="0"/>
              <a:t>th</a:t>
            </a:r>
            <a:r>
              <a:rPr lang="en-GB" dirty="0"/>
              <a:t>-century</a:t>
            </a:r>
            <a:r>
              <a:rPr lang="en-GB" baseline="0" dirty="0"/>
              <a:t> novel if they have studied one that uses London as a setting. These images are designed to help students think about the different areas, but you can adapt them to suit students’ needs. </a:t>
            </a:r>
            <a:endParaRPr lang="en-GB" dirty="0"/>
          </a:p>
          <a:p>
            <a:r>
              <a:rPr lang="en-GB" dirty="0"/>
              <a:t>The reason we are focusing</a:t>
            </a:r>
            <a:r>
              <a:rPr lang="en-GB" baseline="0" dirty="0"/>
              <a:t> on emotions is to try a different style of planning – focusing not just on plot but on planning the emotions of the reader, encouraging students to think about how writers use language to influence the reader.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8</a:t>
            </a:fld>
            <a:endParaRPr lang="en-GB"/>
          </a:p>
        </p:txBody>
      </p:sp>
    </p:spTree>
    <p:extLst>
      <p:ext uri="{BB962C8B-B14F-4D97-AF65-F5344CB8AC3E}">
        <p14:creationId xmlns:p14="http://schemas.microsoft.com/office/powerpoint/2010/main" val="227999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 this slide, emphasise</a:t>
            </a:r>
            <a:r>
              <a:rPr lang="en-GB" baseline="0" dirty="0"/>
              <a:t> the fact that the emotion is not explicitly mentioned but is conveyed more subtly through language choices. You can use this text as a way of identifying techniques if you feel it would benefit students. </a:t>
            </a:r>
            <a:endParaRPr lang="en-GB" dirty="0"/>
          </a:p>
        </p:txBody>
      </p:sp>
      <p:sp>
        <p:nvSpPr>
          <p:cNvPr id="4" name="Slide Number Placeholder 3"/>
          <p:cNvSpPr>
            <a:spLocks noGrp="1"/>
          </p:cNvSpPr>
          <p:nvPr>
            <p:ph type="sldNum" sz="quarter" idx="10"/>
          </p:nvPr>
        </p:nvSpPr>
        <p:spPr/>
        <p:txBody>
          <a:bodyPr/>
          <a:lstStyle/>
          <a:p>
            <a:fld id="{51A7A9CC-830D-4FB0-A8C5-B2E67F115C4B}" type="slidenum">
              <a:rPr lang="en-GB" smtClean="0"/>
              <a:t>9</a:t>
            </a:fld>
            <a:endParaRPr lang="en-GB"/>
          </a:p>
        </p:txBody>
      </p:sp>
    </p:spTree>
    <p:extLst>
      <p:ext uri="{BB962C8B-B14F-4D97-AF65-F5344CB8AC3E}">
        <p14:creationId xmlns:p14="http://schemas.microsoft.com/office/powerpoint/2010/main" val="2563165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Depending on your group, you may wish to review</a:t>
            </a:r>
            <a:r>
              <a:rPr lang="en-GB" baseline="0" dirty="0"/>
              <a:t> the key elements of narrative. </a:t>
            </a:r>
            <a:endParaRPr lang="en-GB" dirty="0"/>
          </a:p>
        </p:txBody>
      </p:sp>
      <p:sp>
        <p:nvSpPr>
          <p:cNvPr id="4" name="Slide Number Placeholder 3"/>
          <p:cNvSpPr>
            <a:spLocks noGrp="1"/>
          </p:cNvSpPr>
          <p:nvPr>
            <p:ph type="sldNum" sz="quarter" idx="10"/>
          </p:nvPr>
        </p:nvSpPr>
        <p:spPr/>
        <p:txBody>
          <a:bodyPr/>
          <a:lstStyle/>
          <a:p>
            <a:fld id="{294F6A8D-95BD-4198-8C82-F963C9BAB16C}" type="slidenum">
              <a:rPr lang="en-GB" smtClean="0"/>
              <a:t>10</a:t>
            </a:fld>
            <a:endParaRPr lang="en-GB"/>
          </a:p>
        </p:txBody>
      </p:sp>
    </p:spTree>
    <p:extLst>
      <p:ext uri="{BB962C8B-B14F-4D97-AF65-F5344CB8AC3E}">
        <p14:creationId xmlns:p14="http://schemas.microsoft.com/office/powerpoint/2010/main" val="2942316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524FDC8-C01D-425A-83FA-69E5FB868F13}"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443371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524FDC8-C01D-425A-83FA-69E5FB868F13}"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1212458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524FDC8-C01D-425A-83FA-69E5FB868F13}"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8270326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4070711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9173355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571645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9806243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5188870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4572083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a16="http://schemas.microsoft.com/office/drawing/2014/main" xmlns="" id="{341D8F2C-08A7-46C5-B938-137599CD21D2}"/>
              </a:ext>
            </a:extLst>
          </p:cNvPr>
          <p:cNvPicPr preferRelativeResize="0"/>
          <p:nvPr userDrawn="1"/>
        </p:nvPicPr>
        <p:blipFill rotWithShape="1">
          <a:blip r:embed="rId3">
            <a:alphaModFix/>
          </a:blip>
          <a:srcRect/>
          <a:stretch/>
        </p:blipFill>
        <p:spPr>
          <a:xfrm>
            <a:off x="667933" y="6308118"/>
            <a:ext cx="1237999" cy="382920"/>
          </a:xfrm>
          <a:prstGeom prst="rect">
            <a:avLst/>
          </a:prstGeom>
          <a:noFill/>
          <a:ln>
            <a:noFill/>
          </a:ln>
        </p:spPr>
      </p:pic>
    </p:spTree>
    <p:extLst>
      <p:ext uri="{BB962C8B-B14F-4D97-AF65-F5344CB8AC3E}">
        <p14:creationId xmlns:p14="http://schemas.microsoft.com/office/powerpoint/2010/main" val="37665643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4113424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524FDC8-C01D-425A-83FA-69E5FB868F13}"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11527310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6934780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246787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5871015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8028420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6294887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3040684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012311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24FDC8-C01D-425A-83FA-69E5FB868F13}"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2545987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524FDC8-C01D-425A-83FA-69E5FB868F13}"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1806261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524FDC8-C01D-425A-83FA-69E5FB868F13}"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1741260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524FDC8-C01D-425A-83FA-69E5FB868F13}"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4066835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24FDC8-C01D-425A-83FA-69E5FB868F13}"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2992699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24FDC8-C01D-425A-83FA-69E5FB868F13}"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121419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24FDC8-C01D-425A-83FA-69E5FB868F13}"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C64014-9459-4369-B701-77DB50F36F46}" type="slidenum">
              <a:rPr lang="en-GB" smtClean="0"/>
              <a:t>‹#›</a:t>
            </a:fld>
            <a:endParaRPr lang="en-GB"/>
          </a:p>
        </p:txBody>
      </p:sp>
    </p:spTree>
    <p:extLst>
      <p:ext uri="{BB962C8B-B14F-4D97-AF65-F5344CB8AC3E}">
        <p14:creationId xmlns:p14="http://schemas.microsoft.com/office/powerpoint/2010/main" val="2074058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24FDC8-C01D-425A-83FA-69E5FB868F13}"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C64014-9459-4369-B701-77DB50F36F46}" type="slidenum">
              <a:rPr lang="en-GB" smtClean="0"/>
              <a:t>‹#›</a:t>
            </a:fld>
            <a:endParaRPr lang="en-GB"/>
          </a:p>
        </p:txBody>
      </p:sp>
    </p:spTree>
    <p:extLst>
      <p:ext uri="{BB962C8B-B14F-4D97-AF65-F5344CB8AC3E}">
        <p14:creationId xmlns:p14="http://schemas.microsoft.com/office/powerpoint/2010/main" val="22493119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416638672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90965" y="2334828"/>
            <a:ext cx="6296399" cy="2263806"/>
          </a:xfrm>
          <a:prstGeom prst="rect">
            <a:avLst/>
          </a:prstGeom>
          <a:noFill/>
          <a:ln>
            <a:noFill/>
          </a:ln>
        </p:spPr>
        <p:txBody>
          <a:bodyPr lIns="0" tIns="0" rIns="0" bIns="0" anchor="ctr" anchorCtr="0">
            <a:noAutofit/>
          </a:bodyPr>
          <a:lstStyle/>
          <a:p>
            <a:pPr>
              <a:lnSpc>
                <a:spcPct val="100000"/>
              </a:lnSpc>
              <a:buSzPct val="25000"/>
            </a:pPr>
            <a:r>
              <a:rPr lang="en-GB" sz="6000"/>
              <a:t>Week </a:t>
            </a:r>
            <a:r>
              <a:rPr lang="en-GB" sz="6000" smtClean="0"/>
              <a:t>8 </a:t>
            </a:r>
            <a:r>
              <a:rPr lang="en-GB" sz="6000"/>
              <a:t>– </a:t>
            </a:r>
            <a:br>
              <a:rPr lang="en-GB" sz="6000"/>
            </a:br>
            <a:r>
              <a:rPr lang="en-GB" sz="6000"/>
              <a:t>London </a:t>
            </a:r>
            <a:r>
              <a:rPr lang="en-GB" sz="6000" dirty="0"/>
              <a:t>in fiction</a:t>
            </a:r>
            <a:br>
              <a:rPr lang="en-GB" sz="6000" dirty="0"/>
            </a:br>
            <a:r>
              <a:rPr lang="en-GB" sz="1400" dirty="0"/>
              <a:t/>
            </a:r>
            <a:br>
              <a:rPr lang="en-GB" sz="1400" dirty="0"/>
            </a:br>
            <a:r>
              <a:rPr lang="en-GB" dirty="0"/>
              <a:t>Focus: Language AO5 and AO6</a:t>
            </a:r>
            <a:br>
              <a:rPr lang="en-GB" dirty="0"/>
            </a:br>
            <a:r>
              <a:rPr lang="en-GB" dirty="0"/>
              <a:t/>
            </a:r>
            <a:br>
              <a:rPr lang="en-GB" dirty="0"/>
            </a:br>
            <a:endParaRPr lang="en-GB" dirty="0"/>
          </a:p>
        </p:txBody>
      </p:sp>
    </p:spTree>
    <p:extLst>
      <p:ext uri="{BB962C8B-B14F-4D97-AF65-F5344CB8AC3E}">
        <p14:creationId xmlns:p14="http://schemas.microsoft.com/office/powerpoint/2010/main" val="3009953575"/>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r>
              <a:rPr lang="en-GB" b="1" dirty="0"/>
              <a:t>Choose one of the settings from the images shown earlier and plan a narrative based in that setting.</a:t>
            </a:r>
          </a:p>
          <a:p>
            <a:r>
              <a:rPr lang="en-GB" b="1" dirty="0"/>
              <a:t>As well as thinking of a suitable plot for your narrative, try to think about how you will convey the emotions of your characters in a way that will influence your readers.</a:t>
            </a:r>
          </a:p>
          <a:p>
            <a:r>
              <a:rPr lang="en-GB" b="1" dirty="0"/>
              <a:t>What sort of language will you need to use in order to effectively reveal these emotions without having to explicitly tell the reader what they are?</a:t>
            </a:r>
          </a:p>
        </p:txBody>
      </p:sp>
      <p:pic>
        <p:nvPicPr>
          <p:cNvPr id="4" name="Picture 3">
            <a:extLst>
              <a:ext uri="{FF2B5EF4-FFF2-40B4-BE49-F238E27FC236}">
                <a16:creationId xmlns:a16="http://schemas.microsoft.com/office/drawing/2014/main" xmlns="" id="{1CE8E518-BB9D-4A48-9374-30959D1B11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2745" y="6031348"/>
            <a:ext cx="1447786" cy="561104"/>
          </a:xfrm>
          <a:prstGeom prst="rect">
            <a:avLst/>
          </a:prstGeom>
        </p:spPr>
      </p:pic>
    </p:spTree>
    <p:extLst>
      <p:ext uri="{BB962C8B-B14F-4D97-AF65-F5344CB8AC3E}">
        <p14:creationId xmlns:p14="http://schemas.microsoft.com/office/powerpoint/2010/main" val="187700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Key words</a:t>
            </a:r>
          </a:p>
        </p:txBody>
      </p:sp>
      <p:sp>
        <p:nvSpPr>
          <p:cNvPr id="3" name="Content Placeholder 2"/>
          <p:cNvSpPr>
            <a:spLocks noGrp="1"/>
          </p:cNvSpPr>
          <p:nvPr>
            <p:ph idx="1"/>
          </p:nvPr>
        </p:nvSpPr>
        <p:spPr/>
        <p:txBody>
          <a:bodyPr/>
          <a:lstStyle/>
          <a:p>
            <a:r>
              <a:rPr lang="en-GB" b="1" dirty="0"/>
              <a:t>Emotive language</a:t>
            </a:r>
          </a:p>
          <a:p>
            <a:r>
              <a:rPr lang="en-GB" b="1" dirty="0"/>
              <a:t>Evoke</a:t>
            </a:r>
          </a:p>
          <a:p>
            <a:r>
              <a:rPr lang="en-GB" b="1" dirty="0"/>
              <a:t>Influence</a:t>
            </a:r>
          </a:p>
        </p:txBody>
      </p:sp>
      <p:pic>
        <p:nvPicPr>
          <p:cNvPr id="4" name="Picture 3">
            <a:extLst>
              <a:ext uri="{FF2B5EF4-FFF2-40B4-BE49-F238E27FC236}">
                <a16:creationId xmlns:a16="http://schemas.microsoft.com/office/drawing/2014/main" xmlns="" id="{7A30CEC5-B58D-4B7D-A3E5-464C0962C7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2745" y="6031348"/>
            <a:ext cx="1447786" cy="561104"/>
          </a:xfrm>
          <a:prstGeom prst="rect">
            <a:avLst/>
          </a:prstGeom>
        </p:spPr>
      </p:pic>
    </p:spTree>
    <p:extLst>
      <p:ext uri="{BB962C8B-B14F-4D97-AF65-F5344CB8AC3E}">
        <p14:creationId xmlns:p14="http://schemas.microsoft.com/office/powerpoint/2010/main" val="1279181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Emotions</a:t>
            </a:r>
          </a:p>
        </p:txBody>
      </p:sp>
      <p:sp>
        <p:nvSpPr>
          <p:cNvPr id="3" name="Content Placeholder 2"/>
          <p:cNvSpPr>
            <a:spLocks noGrp="1"/>
          </p:cNvSpPr>
          <p:nvPr>
            <p:ph idx="1"/>
          </p:nvPr>
        </p:nvSpPr>
        <p:spPr/>
        <p:txBody>
          <a:bodyPr/>
          <a:lstStyle/>
          <a:p>
            <a:r>
              <a:rPr lang="en-GB" b="1" dirty="0"/>
              <a:t>How many different emotions can you name?</a:t>
            </a:r>
          </a:p>
        </p:txBody>
      </p:sp>
      <p:pic>
        <p:nvPicPr>
          <p:cNvPr id="4" name="Picture 3">
            <a:extLst>
              <a:ext uri="{FF2B5EF4-FFF2-40B4-BE49-F238E27FC236}">
                <a16:creationId xmlns:a16="http://schemas.microsoft.com/office/drawing/2014/main" xmlns="" id="{D4834CE9-E6E4-4933-82DE-8A467F193D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2745" y="6031348"/>
            <a:ext cx="1447786" cy="561104"/>
          </a:xfrm>
          <a:prstGeom prst="rect">
            <a:avLst/>
          </a:prstGeom>
        </p:spPr>
      </p:pic>
    </p:spTree>
    <p:extLst>
      <p:ext uri="{BB962C8B-B14F-4D97-AF65-F5344CB8AC3E}">
        <p14:creationId xmlns:p14="http://schemas.microsoft.com/office/powerpoint/2010/main" val="2161412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4934" y="408373"/>
            <a:ext cx="10515600" cy="1325563"/>
          </a:xfrm>
        </p:spPr>
        <p:txBody>
          <a:bodyPr/>
          <a:lstStyle/>
          <a:p>
            <a:r>
              <a:rPr lang="en-GB" b="1" dirty="0"/>
              <a:t>Look at these phrases – what sort of emotion are they trying to evoke from the reader?</a:t>
            </a:r>
          </a:p>
        </p:txBody>
      </p:sp>
      <p:sp>
        <p:nvSpPr>
          <p:cNvPr id="3" name="Content Placeholder 2"/>
          <p:cNvSpPr>
            <a:spLocks noGrp="1"/>
          </p:cNvSpPr>
          <p:nvPr>
            <p:ph idx="1"/>
          </p:nvPr>
        </p:nvSpPr>
        <p:spPr>
          <a:xfrm>
            <a:off x="784934" y="2343705"/>
            <a:ext cx="11450472" cy="4316402"/>
          </a:xfrm>
        </p:spPr>
        <p:txBody>
          <a:bodyPr>
            <a:normAutofit/>
          </a:bodyPr>
          <a:lstStyle/>
          <a:p>
            <a:pPr marL="0" indent="0">
              <a:buNone/>
            </a:pPr>
            <a:r>
              <a:rPr lang="en-GB" sz="3600" b="1" dirty="0">
                <a:solidFill>
                  <a:srgbClr val="FF0000"/>
                </a:solidFill>
              </a:rPr>
              <a:t>Without your help, they have nothing.</a:t>
            </a:r>
          </a:p>
          <a:p>
            <a:pPr marL="0" indent="0">
              <a:buNone/>
            </a:pPr>
            <a:r>
              <a:rPr lang="en-GB" sz="3600" b="1" dirty="0">
                <a:solidFill>
                  <a:srgbClr val="7030A0"/>
                </a:solidFill>
              </a:rPr>
              <a:t>It’s time to fly!</a:t>
            </a:r>
          </a:p>
          <a:p>
            <a:pPr marL="0" indent="0">
              <a:buNone/>
            </a:pPr>
            <a:r>
              <a:rPr lang="en-GB" sz="3600" b="1" dirty="0">
                <a:solidFill>
                  <a:schemeClr val="accent6">
                    <a:lumMod val="75000"/>
                  </a:schemeClr>
                </a:solidFill>
              </a:rPr>
              <a:t>For everyone. Forever.</a:t>
            </a:r>
          </a:p>
          <a:p>
            <a:pPr marL="0" indent="0">
              <a:buNone/>
            </a:pPr>
            <a:r>
              <a:rPr lang="en-GB" sz="3600" b="1" dirty="0">
                <a:solidFill>
                  <a:srgbClr val="00B0F0"/>
                </a:solidFill>
              </a:rPr>
              <a:t>No animal should have to suffer like this.</a:t>
            </a:r>
          </a:p>
          <a:p>
            <a:pPr marL="0" indent="0">
              <a:buNone/>
            </a:pPr>
            <a:r>
              <a:rPr lang="en-GB" sz="3600" b="1" dirty="0">
                <a:solidFill>
                  <a:schemeClr val="accent1">
                    <a:lumMod val="50000"/>
                  </a:schemeClr>
                </a:solidFill>
              </a:rPr>
              <a:t>There’s more to life than great hair but it’s a good place </a:t>
            </a:r>
            <a:br>
              <a:rPr lang="en-GB" sz="3600" b="1" dirty="0">
                <a:solidFill>
                  <a:schemeClr val="accent1">
                    <a:lumMod val="50000"/>
                  </a:schemeClr>
                </a:solidFill>
              </a:rPr>
            </a:br>
            <a:r>
              <a:rPr lang="en-GB" sz="3600" b="1" dirty="0">
                <a:solidFill>
                  <a:schemeClr val="accent1">
                    <a:lumMod val="50000"/>
                  </a:schemeClr>
                </a:solidFill>
              </a:rPr>
              <a:t>to start. </a:t>
            </a:r>
          </a:p>
        </p:txBody>
      </p:sp>
      <p:pic>
        <p:nvPicPr>
          <p:cNvPr id="4" name="Picture 3">
            <a:extLst>
              <a:ext uri="{FF2B5EF4-FFF2-40B4-BE49-F238E27FC236}">
                <a16:creationId xmlns:a16="http://schemas.microsoft.com/office/drawing/2014/main" xmlns="" id="{B8523F55-B731-4BF5-B9EC-AD8276E0A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2745" y="6031348"/>
            <a:ext cx="1447786" cy="561104"/>
          </a:xfrm>
          <a:prstGeom prst="rect">
            <a:avLst/>
          </a:prstGeom>
        </p:spPr>
      </p:pic>
    </p:spTree>
    <p:extLst>
      <p:ext uri="{BB962C8B-B14F-4D97-AF65-F5344CB8AC3E}">
        <p14:creationId xmlns:p14="http://schemas.microsoft.com/office/powerpoint/2010/main" val="1415137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Language and emotion</a:t>
            </a:r>
          </a:p>
        </p:txBody>
      </p:sp>
      <p:sp>
        <p:nvSpPr>
          <p:cNvPr id="3" name="Content Placeholder 2"/>
          <p:cNvSpPr>
            <a:spLocks noGrp="1"/>
          </p:cNvSpPr>
          <p:nvPr>
            <p:ph idx="1"/>
          </p:nvPr>
        </p:nvSpPr>
        <p:spPr>
          <a:xfrm>
            <a:off x="838200" y="1825625"/>
            <a:ext cx="9779493" cy="4643414"/>
          </a:xfrm>
        </p:spPr>
        <p:txBody>
          <a:bodyPr/>
          <a:lstStyle/>
          <a:p>
            <a:pPr marL="0" indent="0">
              <a:buNone/>
            </a:pPr>
            <a:r>
              <a:rPr lang="en-GB" b="1" dirty="0"/>
              <a:t>Go back to your list of emotions and list some words/phrases/ideas that link to those emotions.</a:t>
            </a:r>
          </a:p>
          <a:p>
            <a:endParaRPr lang="en-GB" b="1" dirty="0"/>
          </a:p>
          <a:p>
            <a:pPr marL="0" indent="0">
              <a:buNone/>
            </a:pPr>
            <a:r>
              <a:rPr lang="en-GB" b="1" dirty="0"/>
              <a:t>For example:</a:t>
            </a:r>
          </a:p>
          <a:p>
            <a:r>
              <a:rPr lang="en-GB" b="1" dirty="0"/>
              <a:t>Fear: scream, shriek, shiver, panic, constricted throat, claustrophobia, isolated, helpless, danger, darkness, haunted house.</a:t>
            </a:r>
          </a:p>
        </p:txBody>
      </p:sp>
      <p:pic>
        <p:nvPicPr>
          <p:cNvPr id="4" name="Picture 3">
            <a:extLst>
              <a:ext uri="{FF2B5EF4-FFF2-40B4-BE49-F238E27FC236}">
                <a16:creationId xmlns:a16="http://schemas.microsoft.com/office/drawing/2014/main" xmlns="" id="{AC8C6FD1-D978-448A-9096-7A0ECA3178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2745" y="6031348"/>
            <a:ext cx="1447786" cy="561104"/>
          </a:xfrm>
          <a:prstGeom prst="rect">
            <a:avLst/>
          </a:prstGeom>
        </p:spPr>
      </p:pic>
    </p:spTree>
    <p:extLst>
      <p:ext uri="{BB962C8B-B14F-4D97-AF65-F5344CB8AC3E}">
        <p14:creationId xmlns:p14="http://schemas.microsoft.com/office/powerpoint/2010/main" val="4042537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364" y="365125"/>
            <a:ext cx="11135436" cy="1325563"/>
          </a:xfrm>
        </p:spPr>
        <p:txBody>
          <a:bodyPr/>
          <a:lstStyle/>
          <a:p>
            <a:r>
              <a:rPr lang="en-GB" b="1" dirty="0"/>
              <a:t>What emotion is the writer trying to create here?</a:t>
            </a:r>
          </a:p>
        </p:txBody>
      </p:sp>
      <p:sp>
        <p:nvSpPr>
          <p:cNvPr id="3" name="Content Placeholder 2"/>
          <p:cNvSpPr>
            <a:spLocks noGrp="1"/>
          </p:cNvSpPr>
          <p:nvPr>
            <p:ph idx="1"/>
          </p:nvPr>
        </p:nvSpPr>
        <p:spPr>
          <a:xfrm>
            <a:off x="409433" y="1825625"/>
            <a:ext cx="11395880" cy="3742662"/>
          </a:xfrm>
        </p:spPr>
        <p:txBody>
          <a:bodyPr>
            <a:noAutofit/>
          </a:bodyPr>
          <a:lstStyle/>
          <a:p>
            <a:pPr marL="0" indent="0">
              <a:buNone/>
            </a:pPr>
            <a:r>
              <a:rPr lang="en-GB" b="1" dirty="0"/>
              <a:t>Finally! After the world’s slowest train journey, at last I was emerging under the domed beauty of King’s Cross Station. I’d been planning this trip for months and was so excited to be starting my epic adventure in the same place where he started his.</a:t>
            </a:r>
          </a:p>
          <a:p>
            <a:pPr marL="0" indent="0">
              <a:buNone/>
            </a:pPr>
            <a:r>
              <a:rPr lang="en-GB" b="1" dirty="0"/>
              <a:t>As a true Harry Potter geek, I’d built up a vision of the station as something amazing, something awesome, something magical. Secretly, I hoped to see owls being carried across the platforms and trollies groaning under the weight of bulging trunks, but of course all I saw were wheelie suitcases and the occasional Chihuahua in a handbag. </a:t>
            </a:r>
          </a:p>
        </p:txBody>
      </p:sp>
      <p:pic>
        <p:nvPicPr>
          <p:cNvPr id="4" name="Picture 3">
            <a:extLst>
              <a:ext uri="{FF2B5EF4-FFF2-40B4-BE49-F238E27FC236}">
                <a16:creationId xmlns:a16="http://schemas.microsoft.com/office/drawing/2014/main" xmlns="" id="{9C72A95C-A95E-4B7D-B0AA-2F9F884EBB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2745" y="6031348"/>
            <a:ext cx="1447786" cy="561104"/>
          </a:xfrm>
          <a:prstGeom prst="rect">
            <a:avLst/>
          </a:prstGeom>
        </p:spPr>
      </p:pic>
    </p:spTree>
    <p:extLst>
      <p:ext uri="{BB962C8B-B14F-4D97-AF65-F5344CB8AC3E}">
        <p14:creationId xmlns:p14="http://schemas.microsoft.com/office/powerpoint/2010/main" val="2332664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Why use a train station?</a:t>
            </a:r>
          </a:p>
        </p:txBody>
      </p:sp>
      <p:sp>
        <p:nvSpPr>
          <p:cNvPr id="3" name="Content Placeholder 2"/>
          <p:cNvSpPr>
            <a:spLocks noGrp="1"/>
          </p:cNvSpPr>
          <p:nvPr>
            <p:ph idx="1"/>
          </p:nvPr>
        </p:nvSpPr>
        <p:spPr/>
        <p:txBody>
          <a:bodyPr/>
          <a:lstStyle/>
          <a:p>
            <a:pPr marL="0" indent="0">
              <a:buNone/>
            </a:pPr>
            <a:r>
              <a:rPr lang="en-GB" b="1" dirty="0"/>
              <a:t>Why might a train station be good setting for a story?</a:t>
            </a:r>
          </a:p>
          <a:p>
            <a:endParaRPr lang="en-GB" b="1" dirty="0"/>
          </a:p>
          <a:p>
            <a:pPr marL="0" indent="0">
              <a:buNone/>
            </a:pPr>
            <a:r>
              <a:rPr lang="en-GB" b="1" dirty="0"/>
              <a:t>Challenge: Write a 50-word story set in a train station.</a:t>
            </a:r>
          </a:p>
          <a:p>
            <a:pPr marL="0" indent="0">
              <a:buNone/>
            </a:pPr>
            <a:endParaRPr lang="en-GB" b="1" i="1" dirty="0"/>
          </a:p>
          <a:p>
            <a:pPr marL="0" indent="0">
              <a:buNone/>
            </a:pPr>
            <a:endParaRPr lang="en-GB" b="1" dirty="0"/>
          </a:p>
          <a:p>
            <a:endParaRPr lang="en-GB" b="1" dirty="0"/>
          </a:p>
        </p:txBody>
      </p:sp>
      <p:pic>
        <p:nvPicPr>
          <p:cNvPr id="4" name="Picture 3">
            <a:extLst>
              <a:ext uri="{FF2B5EF4-FFF2-40B4-BE49-F238E27FC236}">
                <a16:creationId xmlns:a16="http://schemas.microsoft.com/office/drawing/2014/main" xmlns="" id="{4117458B-66BF-4A1B-804B-3FF042299B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2745" y="6031348"/>
            <a:ext cx="1447786" cy="561104"/>
          </a:xfrm>
          <a:prstGeom prst="rect">
            <a:avLst/>
          </a:prstGeom>
        </p:spPr>
      </p:pic>
    </p:spTree>
    <p:extLst>
      <p:ext uri="{BB962C8B-B14F-4D97-AF65-F5344CB8AC3E}">
        <p14:creationId xmlns:p14="http://schemas.microsoft.com/office/powerpoint/2010/main" val="1044463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887" y="272042"/>
            <a:ext cx="11249025" cy="1325563"/>
          </a:xfrm>
        </p:spPr>
        <p:txBody>
          <a:bodyPr>
            <a:normAutofit/>
          </a:bodyPr>
          <a:lstStyle/>
          <a:p>
            <a:r>
              <a:rPr lang="en-GB" b="1" dirty="0"/>
              <a:t>Why does London make a good setting for fiction?  </a:t>
            </a:r>
          </a:p>
        </p:txBody>
      </p:sp>
      <p:sp>
        <p:nvSpPr>
          <p:cNvPr id="3" name="TextBox 2"/>
          <p:cNvSpPr txBox="1"/>
          <p:nvPr/>
        </p:nvSpPr>
        <p:spPr>
          <a:xfrm>
            <a:off x="9372934" y="3176943"/>
            <a:ext cx="2748114" cy="1938992"/>
          </a:xfrm>
          <a:prstGeom prst="rect">
            <a:avLst/>
          </a:prstGeom>
          <a:noFill/>
        </p:spPr>
        <p:txBody>
          <a:bodyPr wrap="square" rtlCol="0">
            <a:spAutoFit/>
          </a:bodyPr>
          <a:lstStyle/>
          <a:p>
            <a:r>
              <a:rPr lang="en-GB" sz="2400" b="1" dirty="0"/>
              <a:t>What sort of emotions would you associate with each of these images?</a:t>
            </a:r>
            <a:endParaRPr lang="en-GB" sz="2400" dirty="0"/>
          </a:p>
        </p:txBody>
      </p:sp>
      <p:pic>
        <p:nvPicPr>
          <p:cNvPr id="7" name="Picture 6">
            <a:extLst>
              <a:ext uri="{FF2B5EF4-FFF2-40B4-BE49-F238E27FC236}">
                <a16:creationId xmlns:a16="http://schemas.microsoft.com/office/drawing/2014/main" xmlns="" id="{47177220-40B6-4426-B617-E72B245328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2745" y="6031348"/>
            <a:ext cx="1447786" cy="561104"/>
          </a:xfrm>
          <a:prstGeom prst="rect">
            <a:avLst/>
          </a:prstGeom>
        </p:spPr>
      </p:pic>
      <p:pic>
        <p:nvPicPr>
          <p:cNvPr id="8" name="Picture 7" descr="C:\Users\slade_l\Downloads\AL1128967_High Res.jpg">
            <a:extLst>
              <a:ext uri="{FF2B5EF4-FFF2-40B4-BE49-F238E27FC236}">
                <a16:creationId xmlns:a16="http://schemas.microsoft.com/office/drawing/2014/main" xmlns="" id="{FEF96720-27FB-4B33-B34E-0BD9E5ED725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887" y="1387149"/>
            <a:ext cx="5095074" cy="2356176"/>
          </a:xfrm>
          <a:prstGeom prst="rect">
            <a:avLst/>
          </a:prstGeom>
          <a:noFill/>
          <a:ln>
            <a:noFill/>
          </a:ln>
        </p:spPr>
      </p:pic>
      <p:pic>
        <p:nvPicPr>
          <p:cNvPr id="9" name="Picture 8" descr="C:\Users\slade_l\Downloads\AL498379_High Res.jpg">
            <a:extLst>
              <a:ext uri="{FF2B5EF4-FFF2-40B4-BE49-F238E27FC236}">
                <a16:creationId xmlns:a16="http://schemas.microsoft.com/office/drawing/2014/main" xmlns="" id="{7D6A6104-26B0-46D4-9ACB-5EB6533D1AF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43949" y="1387149"/>
            <a:ext cx="3180080" cy="4770120"/>
          </a:xfrm>
          <a:prstGeom prst="rect">
            <a:avLst/>
          </a:prstGeom>
          <a:noFill/>
          <a:ln>
            <a:noFill/>
          </a:ln>
        </p:spPr>
      </p:pic>
      <p:pic>
        <p:nvPicPr>
          <p:cNvPr id="10" name="Picture 9" descr="C:\Users\slade_l\Downloads\AL1200571_High Res.jpg">
            <a:extLst>
              <a:ext uri="{FF2B5EF4-FFF2-40B4-BE49-F238E27FC236}">
                <a16:creationId xmlns:a16="http://schemas.microsoft.com/office/drawing/2014/main" xmlns="" id="{EAD7F0CB-EB82-49F0-9B00-75103C46D10C}"/>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9613" y="3910846"/>
            <a:ext cx="4053622" cy="2681606"/>
          </a:xfrm>
          <a:prstGeom prst="rect">
            <a:avLst/>
          </a:prstGeom>
          <a:noFill/>
          <a:ln>
            <a:noFill/>
          </a:ln>
        </p:spPr>
      </p:pic>
    </p:spTree>
    <p:extLst>
      <p:ext uri="{BB962C8B-B14F-4D97-AF65-F5344CB8AC3E}">
        <p14:creationId xmlns:p14="http://schemas.microsoft.com/office/powerpoint/2010/main" val="346473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823" y="301841"/>
            <a:ext cx="10687975" cy="763479"/>
          </a:xfrm>
        </p:spPr>
        <p:txBody>
          <a:bodyPr>
            <a:normAutofit fontScale="90000"/>
          </a:bodyPr>
          <a:lstStyle/>
          <a:p>
            <a:r>
              <a:rPr lang="en-GB" b="1" dirty="0"/>
              <a:t/>
            </a:r>
            <a:br>
              <a:rPr lang="en-GB" b="1" dirty="0"/>
            </a:br>
            <a:r>
              <a:rPr lang="en-GB" sz="4900" b="1" dirty="0"/>
              <a:t>Inference</a:t>
            </a:r>
            <a:r>
              <a:rPr lang="en-GB" b="1" dirty="0"/>
              <a:t/>
            </a:r>
            <a:br>
              <a:rPr lang="en-GB" b="1" dirty="0"/>
            </a:br>
            <a:endParaRPr lang="en-GB" sz="4000" b="1" dirty="0"/>
          </a:p>
        </p:txBody>
      </p:sp>
      <p:sp>
        <p:nvSpPr>
          <p:cNvPr id="3" name="Content Placeholder 2"/>
          <p:cNvSpPr>
            <a:spLocks noGrp="1"/>
          </p:cNvSpPr>
          <p:nvPr>
            <p:ph idx="1"/>
          </p:nvPr>
        </p:nvSpPr>
        <p:spPr>
          <a:xfrm>
            <a:off x="665824" y="3151573"/>
            <a:ext cx="10377997" cy="3433762"/>
          </a:xfrm>
        </p:spPr>
        <p:txBody>
          <a:bodyPr>
            <a:normAutofit lnSpcReduction="10000"/>
          </a:bodyPr>
          <a:lstStyle/>
          <a:p>
            <a:pPr marL="0" indent="0">
              <a:buNone/>
            </a:pPr>
            <a:r>
              <a:rPr lang="en-GB" sz="3200" b="1" dirty="0">
                <a:solidFill>
                  <a:srgbClr val="7030A0"/>
                </a:solidFill>
              </a:rPr>
              <a:t>I felt blinded, dazed. Everywhere I looked, harsh lights burnt my eyes, forcing me to look down. In my pocket, my right hand frantically gripped the map that I carried but I couldn’t take it out – not here; I didn’t want to look any more like a tourist than I already did.</a:t>
            </a:r>
          </a:p>
          <a:p>
            <a:pPr marL="0" indent="0">
              <a:buNone/>
            </a:pPr>
            <a:r>
              <a:rPr lang="en-GB" sz="3200" b="1" dirty="0">
                <a:solidFill>
                  <a:srgbClr val="7030A0"/>
                </a:solidFill>
              </a:rPr>
              <a:t>Braving the ruthless blaze from the billboards, I glanced around, desperately trying to get my bearings before moving on.  </a:t>
            </a:r>
          </a:p>
          <a:p>
            <a:endParaRPr lang="en-GB" sz="3600" b="1" dirty="0">
              <a:solidFill>
                <a:srgbClr val="7030A0"/>
              </a:solidFill>
            </a:endParaRPr>
          </a:p>
        </p:txBody>
      </p:sp>
      <p:sp>
        <p:nvSpPr>
          <p:cNvPr id="7" name="TextBox 6">
            <a:extLst>
              <a:ext uri="{FF2B5EF4-FFF2-40B4-BE49-F238E27FC236}">
                <a16:creationId xmlns:a16="http://schemas.microsoft.com/office/drawing/2014/main" xmlns="" id="{E9A4724C-26CD-4466-A336-622DE529A313}"/>
              </a:ext>
            </a:extLst>
          </p:cNvPr>
          <p:cNvSpPr txBox="1"/>
          <p:nvPr/>
        </p:nvSpPr>
        <p:spPr>
          <a:xfrm>
            <a:off x="665823" y="1180730"/>
            <a:ext cx="10537796" cy="1766656"/>
          </a:xfrm>
          <a:prstGeom prst="rect">
            <a:avLst/>
          </a:prstGeom>
          <a:noFill/>
        </p:spPr>
        <p:txBody>
          <a:bodyPr wrap="square" rtlCol="0">
            <a:spAutoFit/>
          </a:bodyPr>
          <a:lstStyle/>
          <a:p>
            <a:r>
              <a:rPr lang="en-GB" sz="3600" b="1" dirty="0">
                <a:solidFill>
                  <a:prstClr val="black"/>
                </a:solidFill>
                <a:latin typeface="Calibri Light" panose="020F0302020204030204"/>
                <a:ea typeface="+mj-ea"/>
                <a:cs typeface="+mj-cs"/>
              </a:rPr>
              <a:t>Which image has been used as a stimulus for the piece of writing below?</a:t>
            </a:r>
            <a:br>
              <a:rPr lang="en-GB" sz="3600" b="1" dirty="0">
                <a:solidFill>
                  <a:prstClr val="black"/>
                </a:solidFill>
                <a:latin typeface="Calibri Light" panose="020F0302020204030204"/>
                <a:ea typeface="+mj-ea"/>
                <a:cs typeface="+mj-cs"/>
              </a:rPr>
            </a:br>
            <a:r>
              <a:rPr lang="en-GB" sz="3600" b="1" dirty="0">
                <a:solidFill>
                  <a:prstClr val="black"/>
                </a:solidFill>
                <a:latin typeface="Calibri Light" panose="020F0302020204030204"/>
                <a:ea typeface="+mj-ea"/>
                <a:cs typeface="+mj-cs"/>
              </a:rPr>
              <a:t>What main emotion is being shown?</a:t>
            </a:r>
            <a:endParaRPr lang="en-GB" dirty="0"/>
          </a:p>
        </p:txBody>
      </p:sp>
      <p:pic>
        <p:nvPicPr>
          <p:cNvPr id="5" name="Picture 4">
            <a:extLst>
              <a:ext uri="{FF2B5EF4-FFF2-40B4-BE49-F238E27FC236}">
                <a16:creationId xmlns:a16="http://schemas.microsoft.com/office/drawing/2014/main" xmlns="" id="{D185FE3C-CF5E-4B93-9583-378682638C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2745" y="6031348"/>
            <a:ext cx="1447786" cy="561104"/>
          </a:xfrm>
          <a:prstGeom prst="rect">
            <a:avLst/>
          </a:prstGeom>
        </p:spPr>
      </p:pic>
    </p:spTree>
    <p:extLst>
      <p:ext uri="{BB962C8B-B14F-4D97-AF65-F5344CB8AC3E}">
        <p14:creationId xmlns:p14="http://schemas.microsoft.com/office/powerpoint/2010/main" val="12506973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10095</TotalTime>
  <Words>750</Words>
  <Application>Microsoft Office PowerPoint</Application>
  <PresentationFormat>Widescreen</PresentationFormat>
  <Paragraphs>48</Paragraphs>
  <Slides>10</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Calibri Light</vt:lpstr>
      <vt:lpstr>Times New Roman</vt:lpstr>
      <vt:lpstr>Office Theme</vt:lpstr>
      <vt:lpstr>Pearson</vt:lpstr>
      <vt:lpstr>Week 8 –  London in fiction  Focus: Language AO5 and AO6  </vt:lpstr>
      <vt:lpstr>Key words</vt:lpstr>
      <vt:lpstr>Emotions</vt:lpstr>
      <vt:lpstr>Look at these phrases – what sort of emotion are they trying to evoke from the reader?</vt:lpstr>
      <vt:lpstr>Language and emotion</vt:lpstr>
      <vt:lpstr>What emotion is the writer trying to create here?</vt:lpstr>
      <vt:lpstr>Why use a train station?</vt:lpstr>
      <vt:lpstr>Why does London make a good setting for fiction?  </vt:lpstr>
      <vt:lpstr> Inference </vt:lpstr>
      <vt:lpstr>Your turn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White</dc:creator>
  <cp:lastModifiedBy>Slade, Liz</cp:lastModifiedBy>
  <cp:revision>19</cp:revision>
  <cp:lastPrinted>2017-05-25T14:52:08Z</cp:lastPrinted>
  <dcterms:created xsi:type="dcterms:W3CDTF">2017-04-21T17:57:29Z</dcterms:created>
  <dcterms:modified xsi:type="dcterms:W3CDTF">2017-08-31T14:57:07Z</dcterms:modified>
</cp:coreProperties>
</file>